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Play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A0CDC4-575E-479A-8F83-934307D05A3D}">
  <a:tblStyle styleId="{92A0CDC4-575E-479A-8F83-934307D05A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884" y="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0cd86e7037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30cd86e7037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ebd0e5bfe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febd0e5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ebd0e5bfe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2febd0e5bf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febd0e5bfe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febd0e5bf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ebd0e5bfe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febd0e5bf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ebd0e5bfe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febd0e5bf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febd0e5bfe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febd0e5bf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0cd86e7037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0cd86e703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cd86e7037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0cd86e703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cd86e7037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0cd86e7037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febd0e5bfe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febd0e5bf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febd0e5bf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febd0e5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cd86e7037_0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30cd86e703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cd86e7037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30cd86e703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2285506" y="-4771437"/>
            <a:ext cx="22859010" cy="17585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1028775" y="413530"/>
            <a:ext cx="16230451" cy="3778507"/>
            <a:chOff x="0" y="-38100"/>
            <a:chExt cx="3655013" cy="850900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3655013" cy="812800"/>
            </a:xfrm>
            <a:custGeom>
              <a:avLst/>
              <a:gdLst/>
              <a:ahLst/>
              <a:cxnLst/>
              <a:rect l="l" t="t" r="r" b="b"/>
              <a:pathLst>
                <a:path w="3655013" h="812800" extrusionOk="0">
                  <a:moveTo>
                    <a:pt x="24327" y="0"/>
                  </a:moveTo>
                  <a:lnTo>
                    <a:pt x="3630686" y="0"/>
                  </a:lnTo>
                  <a:cubicBezTo>
                    <a:pt x="3644121" y="0"/>
                    <a:pt x="3655013" y="10891"/>
                    <a:pt x="3655013" y="24327"/>
                  </a:cubicBezTo>
                  <a:lnTo>
                    <a:pt x="3655013" y="788473"/>
                  </a:lnTo>
                  <a:cubicBezTo>
                    <a:pt x="3655013" y="801909"/>
                    <a:pt x="3644121" y="812800"/>
                    <a:pt x="3630686" y="812800"/>
                  </a:cubicBezTo>
                  <a:lnTo>
                    <a:pt x="24327" y="812800"/>
                  </a:lnTo>
                  <a:cubicBezTo>
                    <a:pt x="10891" y="812800"/>
                    <a:pt x="0" y="801909"/>
                    <a:pt x="0" y="78847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-38100"/>
              <a:ext cx="3655013" cy="8509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652538" y="1202216"/>
            <a:ext cx="149829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JOB ATTRITION </a:t>
            </a:r>
            <a:endParaRPr sz="14300"/>
          </a:p>
        </p:txBody>
      </p:sp>
      <p:sp>
        <p:nvSpPr>
          <p:cNvPr id="93" name="Google Shape;93;p13"/>
          <p:cNvSpPr txBox="1"/>
          <p:nvPr/>
        </p:nvSpPr>
        <p:spPr>
          <a:xfrm>
            <a:off x="2819400" y="8630000"/>
            <a:ext cx="14097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By: Megan Huy,  MSDS Student at Southern Methodist University  </a:t>
            </a:r>
            <a:endParaRPr/>
          </a:p>
        </p:txBody>
      </p:sp>
      <p:pic>
        <p:nvPicPr>
          <p:cNvPr id="94" name="Google Shape;94;p13" descr="File:Fritolay company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6100" y="4354525"/>
            <a:ext cx="5394425" cy="35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/>
        </p:nvSpPr>
        <p:spPr>
          <a:xfrm>
            <a:off x="381000" y="3570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Years at Company vs Years in Current Role</a:t>
            </a:r>
            <a:endParaRPr sz="100"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950" y="2103225"/>
            <a:ext cx="5838951" cy="47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5425" y="2103229"/>
            <a:ext cx="5664102" cy="47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/>
        </p:nvSpPr>
        <p:spPr>
          <a:xfrm>
            <a:off x="377400" y="7380400"/>
            <a:ext cx="17533200" cy="2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Employees tend to spend a similar duration in their current role as they have overall with the company, indicating minimal role changes, despite attrition status.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75" y="2103225"/>
            <a:ext cx="6033051" cy="47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3"/>
          <p:cNvGrpSpPr/>
          <p:nvPr/>
        </p:nvGrpSpPr>
        <p:grpSpPr>
          <a:xfrm>
            <a:off x="0" y="-789550"/>
            <a:ext cx="18288183" cy="1980513"/>
            <a:chOff x="0" y="-38100"/>
            <a:chExt cx="4356300" cy="999300"/>
          </a:xfrm>
        </p:grpSpPr>
        <p:sp>
          <p:nvSpPr>
            <p:cNvPr id="189" name="Google Shape;189;p23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3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23"/>
          <p:cNvSpPr txBox="1"/>
          <p:nvPr/>
        </p:nvSpPr>
        <p:spPr>
          <a:xfrm>
            <a:off x="381000" y="-129399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Classification Problem</a:t>
            </a:r>
            <a:endParaRPr sz="100"/>
          </a:p>
        </p:txBody>
      </p:sp>
      <p:sp>
        <p:nvSpPr>
          <p:cNvPr id="192" name="Google Shape;192;p23"/>
          <p:cNvSpPr txBox="1"/>
          <p:nvPr/>
        </p:nvSpPr>
        <p:spPr>
          <a:xfrm>
            <a:off x="539150" y="1574325"/>
            <a:ext cx="17212200" cy="6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The goal is to predict whether the employee will leave the company (attrition = yes) based on the following variables: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397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  <a:buFont typeface="Calibri"/>
              <a:buAutoNum type="arabicPeriod"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Monthly Income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397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  <a:buFont typeface="Calibri"/>
              <a:buAutoNum type="arabicPeriod"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Over Time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397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  <a:buFont typeface="Calibri"/>
              <a:buAutoNum type="arabicPeriod"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Percent Salary Hike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397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  <a:buFont typeface="Calibri"/>
              <a:buAutoNum type="arabicPeriod"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Years at Company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The positive class was set to “Yes” for the models. </a:t>
            </a:r>
            <a:endParaRPr sz="3100"/>
          </a:p>
        </p:txBody>
      </p:sp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6750" y="3429000"/>
            <a:ext cx="4575200" cy="519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4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199" name="Google Shape;199;p24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1" name="Google Shape;201;p24"/>
          <p:cNvSpPr txBox="1"/>
          <p:nvPr/>
        </p:nvSpPr>
        <p:spPr>
          <a:xfrm>
            <a:off x="402550" y="-26799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K-Nearest Neighbors Model</a:t>
            </a:r>
            <a:endParaRPr sz="100"/>
          </a:p>
        </p:txBody>
      </p:sp>
      <p:sp>
        <p:nvSpPr>
          <p:cNvPr id="202" name="Google Shape;202;p24"/>
          <p:cNvSpPr txBox="1"/>
          <p:nvPr/>
        </p:nvSpPr>
        <p:spPr>
          <a:xfrm>
            <a:off x="1390725" y="1552588"/>
            <a:ext cx="155067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there is an unbalanced dataset, adjustments were made to produce the following matrix: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4"/>
          <p:cNvSpPr txBox="1"/>
          <p:nvPr/>
        </p:nvSpPr>
        <p:spPr>
          <a:xfrm>
            <a:off x="1390750" y="6562300"/>
            <a:ext cx="160461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 = 21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70/30 Split = 609 observed in training set, 261 observed from test set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Undersampling = reduce majority class (attrition = no), improve focus on positive class (attrition = yes)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(0.50) = moderate, reasonable predictions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Precision (26.08%) = overpredicted employees leaving when they are staying</a:t>
            </a:r>
            <a:endParaRPr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Moderate Recall (57.14%) :  Decent prediction of those leaving that are indeed leaving (true positives).</a:t>
            </a:r>
            <a:endParaRPr sz="27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4"/>
          <p:cNvSpPr txBox="1"/>
          <p:nvPr/>
        </p:nvSpPr>
        <p:spPr>
          <a:xfrm>
            <a:off x="12097600" y="3045700"/>
            <a:ext cx="4799700" cy="351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Accuracy = 63.22%</a:t>
            </a: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highlight>
                  <a:srgbClr val="CCCCCC"/>
                </a:highlight>
                <a:latin typeface="Calibri"/>
                <a:ea typeface="Calibri"/>
                <a:cs typeface="Calibri"/>
                <a:sym typeface="Calibri"/>
              </a:rPr>
              <a:t>Sensitivity = 61.91%</a:t>
            </a:r>
            <a:endParaRPr sz="3000">
              <a:solidFill>
                <a:srgbClr val="1C4587"/>
              </a:solidFill>
              <a:highlight>
                <a:srgbClr val="CCCC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Specificity = 63.47%</a:t>
            </a:r>
            <a:endParaRPr sz="3000">
              <a:solidFill>
                <a:srgbClr val="1C4587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F1 = 38.21%</a:t>
            </a: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5" name="Google Shape;205;p24"/>
          <p:cNvGraphicFramePr/>
          <p:nvPr/>
        </p:nvGraphicFramePr>
        <p:xfrm>
          <a:off x="1390750" y="3051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{92A0CDC4-575E-479A-8F83-934307D05A3D}</a:tableStyleId>
              </a:tblPr>
              <a:tblGrid>
                <a:gridCol w="339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KNN Confusion Matrix and Statistics (261 employees)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 Class = “Yes”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(predicted)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(predicted)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 (actual)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139 (TN)</a:t>
                      </a:r>
                      <a:endParaRPr sz="3200" b="1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 (FP)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(actual)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80 (FN)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(TP)</a:t>
                      </a:r>
                      <a:endParaRPr sz="3200" b="1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5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211" name="Google Shape;211;p25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5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5"/>
          <p:cNvSpPr txBox="1"/>
          <p:nvPr/>
        </p:nvSpPr>
        <p:spPr>
          <a:xfrm>
            <a:off x="381000" y="-26799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Naïve Bayes M</a:t>
            </a: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odel</a:t>
            </a:r>
            <a:endParaRPr sz="100"/>
          </a:p>
        </p:txBody>
      </p:sp>
      <p:sp>
        <p:nvSpPr>
          <p:cNvPr id="214" name="Google Shape;214;p25"/>
          <p:cNvSpPr txBox="1"/>
          <p:nvPr/>
        </p:nvSpPr>
        <p:spPr>
          <a:xfrm>
            <a:off x="830250" y="1945725"/>
            <a:ext cx="164250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Since there is an unbalanced dataset, adjustments were made to produce the following matrix: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944550" y="6858100"/>
            <a:ext cx="16627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70/30 Split = 609 observed in training set, 261 observed from test set</a:t>
            </a: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Undersampling = reduce majority class (attrition = no), improve focus on positive class (attrition = yes)</a:t>
            </a: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Threshold (0.50) = moderate, reasonable predictions </a:t>
            </a: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Precision (27.78%)  = overpredicted employees leaving when they are staying</a:t>
            </a: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11669600" y="3318250"/>
            <a:ext cx="4572000" cy="3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Accuracy = 67.05%</a:t>
            </a: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highlight>
                  <a:srgbClr val="CCCCCC"/>
                </a:highlight>
                <a:latin typeface="Calibri"/>
                <a:ea typeface="Calibri"/>
                <a:cs typeface="Calibri"/>
                <a:sym typeface="Calibri"/>
              </a:rPr>
              <a:t>Sensitivity = 80.43%</a:t>
            </a:r>
            <a:endParaRPr sz="3000">
              <a:solidFill>
                <a:srgbClr val="1C4587"/>
              </a:solidFill>
              <a:highlight>
                <a:srgbClr val="CCCC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Specificity = 64.19%</a:t>
            </a:r>
            <a:endParaRPr sz="3000">
              <a:solidFill>
                <a:srgbClr val="1C4587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F1 = 40.24%</a:t>
            </a: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7" name="Google Shape;217;p25"/>
          <p:cNvGraphicFramePr/>
          <p:nvPr/>
        </p:nvGraphicFramePr>
        <p:xfrm>
          <a:off x="937875" y="327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{92A0CDC4-575E-479A-8F83-934307D05A3D}</a:tableStyleId>
              </a:tblPr>
              <a:tblGrid>
                <a:gridCol w="339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 Confusion Matrix and Statistics (261 employees)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 Class = “Yes”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(predicted)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(predicted)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 (actual)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138 (TN)</a:t>
                      </a:r>
                      <a:endParaRPr sz="3200" b="1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 (FP)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(actual)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77 (FN)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37 (TP)</a:t>
                      </a:r>
                      <a:endParaRPr sz="3200" b="1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/>
        </p:nvSpPr>
        <p:spPr>
          <a:xfrm>
            <a:off x="875600" y="1598850"/>
            <a:ext cx="16992600" cy="54600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department had less than 25% of employees leaving the company.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82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Overtime, monthly income, percent salary hike, years at the company are variables to consider for attrition.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82600" algn="l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Char char="●"/>
            </a:pPr>
            <a:r>
              <a:rPr lang="en-US" sz="4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Overall, the Naïve Bayes Model was a better model to use.</a:t>
            </a: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3" name="Google Shape;223;p26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224" name="Google Shape;224;p26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6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6" name="Google Shape;226;p26"/>
          <p:cNvSpPr txBox="1"/>
          <p:nvPr/>
        </p:nvSpPr>
        <p:spPr>
          <a:xfrm>
            <a:off x="381000" y="-12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7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Summary</a:t>
            </a:r>
            <a:endParaRPr sz="6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" name="Google Shape;231;p27"/>
          <p:cNvGrpSpPr/>
          <p:nvPr/>
        </p:nvGrpSpPr>
        <p:grpSpPr>
          <a:xfrm>
            <a:off x="0" y="-785200"/>
            <a:ext cx="18288183" cy="7148141"/>
            <a:chOff x="0" y="-38100"/>
            <a:chExt cx="4356300" cy="1652100"/>
          </a:xfrm>
        </p:grpSpPr>
        <p:sp>
          <p:nvSpPr>
            <p:cNvPr id="232" name="Google Shape;232;p27"/>
            <p:cNvSpPr/>
            <p:nvPr/>
          </p:nvSpPr>
          <p:spPr>
            <a:xfrm>
              <a:off x="0" y="0"/>
              <a:ext cx="4356255" cy="1613953"/>
            </a:xfrm>
            <a:custGeom>
              <a:avLst/>
              <a:gdLst/>
              <a:ahLst/>
              <a:cxnLst/>
              <a:rect l="l" t="t" r="r" b="b"/>
              <a:pathLst>
                <a:path w="4356255" h="1613953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7"/>
            <p:cNvSpPr txBox="1"/>
            <p:nvPr/>
          </p:nvSpPr>
          <p:spPr>
            <a:xfrm>
              <a:off x="0" y="-38100"/>
              <a:ext cx="4356300" cy="16521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27"/>
          <p:cNvSpPr txBox="1"/>
          <p:nvPr/>
        </p:nvSpPr>
        <p:spPr>
          <a:xfrm>
            <a:off x="3914210" y="1428615"/>
            <a:ext cx="107688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38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8"/>
          <p:cNvGrpSpPr/>
          <p:nvPr/>
        </p:nvGrpSpPr>
        <p:grpSpPr>
          <a:xfrm>
            <a:off x="0" y="-785200"/>
            <a:ext cx="18288183" cy="7148141"/>
            <a:chOff x="0" y="-38100"/>
            <a:chExt cx="4356300" cy="1652100"/>
          </a:xfrm>
        </p:grpSpPr>
        <p:sp>
          <p:nvSpPr>
            <p:cNvPr id="240" name="Google Shape;240;p28"/>
            <p:cNvSpPr/>
            <p:nvPr/>
          </p:nvSpPr>
          <p:spPr>
            <a:xfrm>
              <a:off x="0" y="0"/>
              <a:ext cx="4356255" cy="1613953"/>
            </a:xfrm>
            <a:custGeom>
              <a:avLst/>
              <a:gdLst/>
              <a:ahLst/>
              <a:cxnLst/>
              <a:rect l="l" t="t" r="r" b="b"/>
              <a:pathLst>
                <a:path w="4356255" h="1613953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8"/>
            <p:cNvSpPr txBox="1"/>
            <p:nvPr/>
          </p:nvSpPr>
          <p:spPr>
            <a:xfrm>
              <a:off x="0" y="-38100"/>
              <a:ext cx="4356300" cy="16521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8"/>
          <p:cNvSpPr txBox="1"/>
          <p:nvPr/>
        </p:nvSpPr>
        <p:spPr>
          <a:xfrm>
            <a:off x="5272885" y="1428615"/>
            <a:ext cx="107688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38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Contact</a:t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0315" y="1441055"/>
            <a:ext cx="6693864" cy="509609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2517475" y="6537150"/>
            <a:ext cx="14097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Megan Huy, MSDS Student at Southern Methodist University  </a:t>
            </a:r>
            <a:endParaRPr sz="4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email: mhuy@mail.smu.edu</a:t>
            </a:r>
            <a:endParaRPr sz="4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785199"/>
            <a:ext cx="18288000" cy="7147899"/>
            <a:chOff x="0" y="-38100"/>
            <a:chExt cx="4356256" cy="1652053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4356255" cy="1613953"/>
            </a:xfrm>
            <a:custGeom>
              <a:avLst/>
              <a:gdLst/>
              <a:ahLst/>
              <a:cxnLst/>
              <a:rect l="l" t="t" r="r" b="b"/>
              <a:pathLst>
                <a:path w="4356255" h="1613953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0" y="-38100"/>
              <a:ext cx="4356256" cy="1652053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5272885" y="1428615"/>
            <a:ext cx="10768843" cy="143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38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Objective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381000" y="6765885"/>
            <a:ext cx="17754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50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0315" y="1441055"/>
            <a:ext cx="6693864" cy="50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582275" y="6537150"/>
            <a:ext cx="171474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The objective is to provide our stakeholders with meaningful insight into company attrition and support strategies to improve retention and sustain growth.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5"/>
          <p:cNvGrpSpPr/>
          <p:nvPr/>
        </p:nvGrpSpPr>
        <p:grpSpPr>
          <a:xfrm>
            <a:off x="-75" y="-588979"/>
            <a:ext cx="18288183" cy="2096232"/>
            <a:chOff x="0" y="-38100"/>
            <a:chExt cx="4356300" cy="999300"/>
          </a:xfrm>
        </p:grpSpPr>
        <p:sp>
          <p:nvSpPr>
            <p:cNvPr id="111" name="Google Shape;111;p15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5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15"/>
          <p:cNvSpPr txBox="1"/>
          <p:nvPr/>
        </p:nvSpPr>
        <p:spPr>
          <a:xfrm>
            <a:off x="333725" y="-12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7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Data Description</a:t>
            </a:r>
            <a:endParaRPr sz="6600"/>
          </a:p>
        </p:txBody>
      </p:sp>
      <p:sp>
        <p:nvSpPr>
          <p:cNvPr id="114" name="Google Shape;114;p15"/>
          <p:cNvSpPr txBox="1"/>
          <p:nvPr/>
        </p:nvSpPr>
        <p:spPr>
          <a:xfrm>
            <a:off x="436800" y="2138325"/>
            <a:ext cx="17851200" cy="7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58420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oboto"/>
              <a:buChar char="●"/>
            </a:pPr>
            <a:r>
              <a:rPr lang="en-US" sz="5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data set is from the company’s record. </a:t>
            </a: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58420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oboto"/>
              <a:buChar char="●"/>
            </a:pPr>
            <a:r>
              <a:rPr lang="en-US" sz="5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There are 870 employees and 36 variables.</a:t>
            </a: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58420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oboto"/>
              <a:buChar char="●"/>
            </a:pPr>
            <a:r>
              <a:rPr lang="en-US" sz="5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report shows no missing information.</a:t>
            </a: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/>
        </p:nvSpPr>
        <p:spPr>
          <a:xfrm>
            <a:off x="381000" y="357038"/>
            <a:ext cx="17754600" cy="10158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Employee Attrition by Department</a:t>
            </a:r>
            <a:endParaRPr sz="6600"/>
          </a:p>
        </p:txBody>
      </p:sp>
      <p:sp>
        <p:nvSpPr>
          <p:cNvPr id="120" name="Google Shape;120;p16"/>
          <p:cNvSpPr txBox="1"/>
          <p:nvPr/>
        </p:nvSpPr>
        <p:spPr>
          <a:xfrm>
            <a:off x="673650" y="6474600"/>
            <a:ext cx="12096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= individuals are currently working at the company</a:t>
            </a:r>
            <a:endParaRPr sz="3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 = individuals that left the company 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7675" y="1679225"/>
            <a:ext cx="8229124" cy="43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50" y="1679225"/>
            <a:ext cx="7796700" cy="43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673650" y="8477425"/>
            <a:ext cx="126618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 than 25% of employees left each department.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</p:txBody>
      </p:sp>
      <p:cxnSp>
        <p:nvCxnSpPr>
          <p:cNvPr id="124" name="Google Shape;124;p16"/>
          <p:cNvCxnSpPr/>
          <p:nvPr/>
        </p:nvCxnSpPr>
        <p:spPr>
          <a:xfrm>
            <a:off x="10138425" y="3735725"/>
            <a:ext cx="5001600" cy="132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7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130" name="Google Shape;130;p17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7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17"/>
          <p:cNvSpPr txBox="1"/>
          <p:nvPr/>
        </p:nvSpPr>
        <p:spPr>
          <a:xfrm>
            <a:off x="381000" y="3570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Ratings by Department</a:t>
            </a:r>
            <a:endParaRPr sz="6600"/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25" y="2106400"/>
            <a:ext cx="7747000" cy="47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856925" y="7251300"/>
            <a:ext cx="16528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High rating scores across all departments, regardless of attrition status.</a:t>
            </a:r>
            <a:endParaRPr sz="3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8250" y="2065113"/>
            <a:ext cx="7747000" cy="47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/>
        </p:nvSpPr>
        <p:spPr>
          <a:xfrm>
            <a:off x="402575" y="7452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Work Life Balance by Department</a:t>
            </a:r>
            <a:endParaRPr sz="6600"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550" y="2049225"/>
            <a:ext cx="7612823" cy="47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2969" y="2049225"/>
            <a:ext cx="7301907" cy="47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1684550" y="7251300"/>
            <a:ext cx="15270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rating scores across all departments, regardless of attrition status.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9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149" name="Google Shape;149;p19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9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9"/>
          <p:cNvSpPr txBox="1"/>
          <p:nvPr/>
        </p:nvSpPr>
        <p:spPr>
          <a:xfrm>
            <a:off x="381000" y="3570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Overtime Status by Department</a:t>
            </a:r>
            <a:endParaRPr sz="100"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25" y="2050600"/>
            <a:ext cx="7538702" cy="48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1449325" y="7161625"/>
            <a:ext cx="16131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Majority of employees that left in Research &amp; Development and Sales worked overtime.</a:t>
            </a:r>
            <a:endParaRPr sz="3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952" y="2050600"/>
            <a:ext cx="7346925" cy="481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424150" y="5511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Years with Company vs. Monthly Income</a:t>
            </a:r>
            <a:endParaRPr sz="10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00" y="1763125"/>
            <a:ext cx="7957873" cy="503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519975" y="6993625"/>
            <a:ext cx="17188200" cy="2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small sample size of employees in Human Resources.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Attrition Yes = Most earned less than $5,000 and worked less than 10 years at company.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Attrition No = Some employees earned more than $5,000 while working less than 10 years at company.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1416050" y="5252375"/>
            <a:ext cx="1260600" cy="8148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1650" y="1763125"/>
            <a:ext cx="7957873" cy="503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10246250" y="4955075"/>
            <a:ext cx="1509600" cy="11121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1"/>
          <p:cNvGrpSpPr/>
          <p:nvPr/>
        </p:nvGrpSpPr>
        <p:grpSpPr>
          <a:xfrm>
            <a:off x="0" y="-789549"/>
            <a:ext cx="18288183" cy="2282401"/>
            <a:chOff x="0" y="-38100"/>
            <a:chExt cx="4356300" cy="999300"/>
          </a:xfrm>
        </p:grpSpPr>
        <p:sp>
          <p:nvSpPr>
            <p:cNvPr id="170" name="Google Shape;170;p21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1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1"/>
          <p:cNvSpPr txBox="1"/>
          <p:nvPr/>
        </p:nvSpPr>
        <p:spPr>
          <a:xfrm>
            <a:off x="381000" y="-12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Percent Salary Hike</a:t>
            </a:r>
            <a:endParaRPr sz="100"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50" y="2204525"/>
            <a:ext cx="10075100" cy="659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11648050" y="2269225"/>
            <a:ext cx="6318900" cy="6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Employees that left Human Resources and Sales had lower percent salary hikes.</a:t>
            </a:r>
            <a:endParaRPr sz="4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Office PowerPoint</Application>
  <PresentationFormat>Custom</PresentationFormat>
  <Paragraphs>115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Arial</vt:lpstr>
      <vt:lpstr>Play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Megan Huy</cp:lastModifiedBy>
  <cp:revision>1</cp:revision>
  <dcterms:modified xsi:type="dcterms:W3CDTF">2024-11-01T03:44:43Z</dcterms:modified>
</cp:coreProperties>
</file>